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489"/>
    <a:srgbClr val="FFB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60"/>
  </p:normalViewPr>
  <p:slideViewPr>
    <p:cSldViewPr snapToGrid="0">
      <p:cViewPr varScale="1">
        <p:scale>
          <a:sx n="35" d="100"/>
          <a:sy n="35" d="100"/>
        </p:scale>
        <p:origin x="15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6C70-44A7-48A5-B404-6E19E14FA80E}"/>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70BD3620-2913-4543-8829-EBF372698C1E}"/>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E8DEC21F-B43B-4E11-BCFD-7DD1A0A807F4}"/>
              </a:ext>
            </a:extLst>
          </p:cNvPr>
          <p:cNvSpPr>
            <a:spLocks noGrp="1"/>
          </p:cNvSpPr>
          <p:nvPr>
            <p:ph type="dt" sz="half" idx="10"/>
          </p:nvPr>
        </p:nvSpPr>
        <p:spPr/>
        <p:txBody>
          <a:bodyPr/>
          <a:lstStyle/>
          <a:p>
            <a:fld id="{8491743F-CF39-42A9-B4BD-664045C41542}" type="datetimeFigureOut">
              <a:rPr lang="en-US" smtClean="0"/>
              <a:t>3/8/2019</a:t>
            </a:fld>
            <a:endParaRPr lang="en-US"/>
          </a:p>
        </p:txBody>
      </p:sp>
      <p:sp>
        <p:nvSpPr>
          <p:cNvPr id="5" name="Footer Placeholder 4">
            <a:extLst>
              <a:ext uri="{FF2B5EF4-FFF2-40B4-BE49-F238E27FC236}">
                <a16:creationId xmlns:a16="http://schemas.microsoft.com/office/drawing/2014/main" id="{163030FF-CCE4-4A53-856F-C86F89DAF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10F3-F328-4CBC-8776-8ECF39BE8605}"/>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06576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2F64-D5FE-4F39-8610-A5E9736619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16CEB7-955D-487F-9DB6-CFF2B99DD1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9105F-B574-4603-B0C5-8A3A0E1F0DF4}"/>
              </a:ext>
            </a:extLst>
          </p:cNvPr>
          <p:cNvSpPr>
            <a:spLocks noGrp="1"/>
          </p:cNvSpPr>
          <p:nvPr>
            <p:ph type="dt" sz="half" idx="10"/>
          </p:nvPr>
        </p:nvSpPr>
        <p:spPr/>
        <p:txBody>
          <a:bodyPr/>
          <a:lstStyle/>
          <a:p>
            <a:fld id="{8491743F-CF39-42A9-B4BD-664045C41542}" type="datetimeFigureOut">
              <a:rPr lang="en-US" smtClean="0"/>
              <a:t>3/8/2019</a:t>
            </a:fld>
            <a:endParaRPr lang="en-US"/>
          </a:p>
        </p:txBody>
      </p:sp>
      <p:sp>
        <p:nvSpPr>
          <p:cNvPr id="5" name="Footer Placeholder 4">
            <a:extLst>
              <a:ext uri="{FF2B5EF4-FFF2-40B4-BE49-F238E27FC236}">
                <a16:creationId xmlns:a16="http://schemas.microsoft.com/office/drawing/2014/main" id="{DFEAFCB1-4E6C-4F25-9D79-58E3944BE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C4626-06B2-48BC-8515-E493EF0E05F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22222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2533A-C08B-4797-A1D5-CCB901CBBDC8}"/>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030C64-9F4A-4BF0-8736-484B5F4A8A7D}"/>
              </a:ext>
            </a:extLst>
          </p:cNvPr>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82E32-150D-47DE-9263-186D05B5D830}"/>
              </a:ext>
            </a:extLst>
          </p:cNvPr>
          <p:cNvSpPr>
            <a:spLocks noGrp="1"/>
          </p:cNvSpPr>
          <p:nvPr>
            <p:ph type="dt" sz="half" idx="10"/>
          </p:nvPr>
        </p:nvSpPr>
        <p:spPr/>
        <p:txBody>
          <a:bodyPr/>
          <a:lstStyle/>
          <a:p>
            <a:fld id="{8491743F-CF39-42A9-B4BD-664045C41542}" type="datetimeFigureOut">
              <a:rPr lang="en-US" smtClean="0"/>
              <a:t>3/8/2019</a:t>
            </a:fld>
            <a:endParaRPr lang="en-US"/>
          </a:p>
        </p:txBody>
      </p:sp>
      <p:sp>
        <p:nvSpPr>
          <p:cNvPr id="5" name="Footer Placeholder 4">
            <a:extLst>
              <a:ext uri="{FF2B5EF4-FFF2-40B4-BE49-F238E27FC236}">
                <a16:creationId xmlns:a16="http://schemas.microsoft.com/office/drawing/2014/main" id="{130D95AC-F71F-4928-B95B-031BAF524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9247E-4551-410C-9549-8B8606EF78C6}"/>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3343866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BF9A-584A-40DB-BC80-45C752D749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6AAE8-F912-494A-8668-7C61CA5F51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41EB4-CC43-49C2-88F8-8F6E0E0717B5}"/>
              </a:ext>
            </a:extLst>
          </p:cNvPr>
          <p:cNvSpPr>
            <a:spLocks noGrp="1"/>
          </p:cNvSpPr>
          <p:nvPr>
            <p:ph type="dt" sz="half" idx="10"/>
          </p:nvPr>
        </p:nvSpPr>
        <p:spPr/>
        <p:txBody>
          <a:bodyPr/>
          <a:lstStyle/>
          <a:p>
            <a:fld id="{8491743F-CF39-42A9-B4BD-664045C41542}" type="datetimeFigureOut">
              <a:rPr lang="en-US" smtClean="0"/>
              <a:t>3/8/2019</a:t>
            </a:fld>
            <a:endParaRPr lang="en-US"/>
          </a:p>
        </p:txBody>
      </p:sp>
      <p:sp>
        <p:nvSpPr>
          <p:cNvPr id="5" name="Footer Placeholder 4">
            <a:extLst>
              <a:ext uri="{FF2B5EF4-FFF2-40B4-BE49-F238E27FC236}">
                <a16:creationId xmlns:a16="http://schemas.microsoft.com/office/drawing/2014/main" id="{B7DD201C-A066-4CAF-88A7-C67BADAB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6EFED-1234-4769-8AD7-552991D4248F}"/>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41486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7569-4EC7-4727-94A5-631058816F0F}"/>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E6831832-B403-47D0-9C15-F1882A24CD46}"/>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68F82F-899C-4EC3-AF24-E8501C222FBB}"/>
              </a:ext>
            </a:extLst>
          </p:cNvPr>
          <p:cNvSpPr>
            <a:spLocks noGrp="1"/>
          </p:cNvSpPr>
          <p:nvPr>
            <p:ph type="dt" sz="half" idx="10"/>
          </p:nvPr>
        </p:nvSpPr>
        <p:spPr/>
        <p:txBody>
          <a:bodyPr/>
          <a:lstStyle/>
          <a:p>
            <a:fld id="{8491743F-CF39-42A9-B4BD-664045C41542}" type="datetimeFigureOut">
              <a:rPr lang="en-US" smtClean="0"/>
              <a:t>3/8/2019</a:t>
            </a:fld>
            <a:endParaRPr lang="en-US"/>
          </a:p>
        </p:txBody>
      </p:sp>
      <p:sp>
        <p:nvSpPr>
          <p:cNvPr id="5" name="Footer Placeholder 4">
            <a:extLst>
              <a:ext uri="{FF2B5EF4-FFF2-40B4-BE49-F238E27FC236}">
                <a16:creationId xmlns:a16="http://schemas.microsoft.com/office/drawing/2014/main" id="{1A3EDBD8-2818-41BB-A2D6-4EFE4EE65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9DA9E-11A1-4A56-8FF4-759ED4C58931}"/>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8176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3549-D1E4-4CB4-8D3B-BF28970E22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E2A93-E62C-4C38-B99D-01EF6B34521B}"/>
              </a:ext>
            </a:extLst>
          </p:cNvPr>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32AB93-D149-416D-ABEA-E72A393E2AAC}"/>
              </a:ext>
            </a:extLst>
          </p:cNvPr>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68B365-860E-4206-BECB-E189F18AD6E8}"/>
              </a:ext>
            </a:extLst>
          </p:cNvPr>
          <p:cNvSpPr>
            <a:spLocks noGrp="1"/>
          </p:cNvSpPr>
          <p:nvPr>
            <p:ph type="dt" sz="half" idx="10"/>
          </p:nvPr>
        </p:nvSpPr>
        <p:spPr/>
        <p:txBody>
          <a:bodyPr/>
          <a:lstStyle/>
          <a:p>
            <a:fld id="{8491743F-CF39-42A9-B4BD-664045C41542}" type="datetimeFigureOut">
              <a:rPr lang="en-US" smtClean="0"/>
              <a:t>3/8/2019</a:t>
            </a:fld>
            <a:endParaRPr lang="en-US"/>
          </a:p>
        </p:txBody>
      </p:sp>
      <p:sp>
        <p:nvSpPr>
          <p:cNvPr id="6" name="Footer Placeholder 5">
            <a:extLst>
              <a:ext uri="{FF2B5EF4-FFF2-40B4-BE49-F238E27FC236}">
                <a16:creationId xmlns:a16="http://schemas.microsoft.com/office/drawing/2014/main" id="{C236722E-6BA9-415A-A0FD-9C82A5052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8CBDC-67CC-4C1B-9678-5877E2DD047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91906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B9E2-6EAE-4F1B-B7CA-2F81D16B0565}"/>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D4B83C-F1B0-4E28-BBA7-E32784498B76}"/>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a:extLst>
              <a:ext uri="{FF2B5EF4-FFF2-40B4-BE49-F238E27FC236}">
                <a16:creationId xmlns:a16="http://schemas.microsoft.com/office/drawing/2014/main" id="{C4CCD2D9-0F96-4CDF-BD32-8010EA32D60F}"/>
              </a:ext>
            </a:extLst>
          </p:cNvPr>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B55C26-C438-41E8-BD33-CE3362BC767E}"/>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a:extLst>
              <a:ext uri="{FF2B5EF4-FFF2-40B4-BE49-F238E27FC236}">
                <a16:creationId xmlns:a16="http://schemas.microsoft.com/office/drawing/2014/main" id="{D17E2728-7C62-4A25-83AF-3F43B76B99FE}"/>
              </a:ext>
            </a:extLst>
          </p:cNvPr>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6F0220-9B83-4355-AF9A-899A87E28E3B}"/>
              </a:ext>
            </a:extLst>
          </p:cNvPr>
          <p:cNvSpPr>
            <a:spLocks noGrp="1"/>
          </p:cNvSpPr>
          <p:nvPr>
            <p:ph type="dt" sz="half" idx="10"/>
          </p:nvPr>
        </p:nvSpPr>
        <p:spPr/>
        <p:txBody>
          <a:bodyPr/>
          <a:lstStyle/>
          <a:p>
            <a:fld id="{8491743F-CF39-42A9-B4BD-664045C41542}" type="datetimeFigureOut">
              <a:rPr lang="en-US" smtClean="0"/>
              <a:t>3/8/2019</a:t>
            </a:fld>
            <a:endParaRPr lang="en-US"/>
          </a:p>
        </p:txBody>
      </p:sp>
      <p:sp>
        <p:nvSpPr>
          <p:cNvPr id="8" name="Footer Placeholder 7">
            <a:extLst>
              <a:ext uri="{FF2B5EF4-FFF2-40B4-BE49-F238E27FC236}">
                <a16:creationId xmlns:a16="http://schemas.microsoft.com/office/drawing/2014/main" id="{F9BAAD7C-131C-452B-8089-01E7962B5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178CDC-069E-422E-B49D-914B7B9D5D9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157275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8EE6-3F8E-4FC9-9EA5-F61FEBF30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204AC4-DFDF-4277-9297-286F77EA047E}"/>
              </a:ext>
            </a:extLst>
          </p:cNvPr>
          <p:cNvSpPr>
            <a:spLocks noGrp="1"/>
          </p:cNvSpPr>
          <p:nvPr>
            <p:ph type="dt" sz="half" idx="10"/>
          </p:nvPr>
        </p:nvSpPr>
        <p:spPr/>
        <p:txBody>
          <a:bodyPr/>
          <a:lstStyle/>
          <a:p>
            <a:fld id="{8491743F-CF39-42A9-B4BD-664045C41542}" type="datetimeFigureOut">
              <a:rPr lang="en-US" smtClean="0"/>
              <a:t>3/8/2019</a:t>
            </a:fld>
            <a:endParaRPr lang="en-US"/>
          </a:p>
        </p:txBody>
      </p:sp>
      <p:sp>
        <p:nvSpPr>
          <p:cNvPr id="4" name="Footer Placeholder 3">
            <a:extLst>
              <a:ext uri="{FF2B5EF4-FFF2-40B4-BE49-F238E27FC236}">
                <a16:creationId xmlns:a16="http://schemas.microsoft.com/office/drawing/2014/main" id="{8B8710EE-F53C-4235-A206-BBFD5FBC20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86D62-EB51-4496-B923-CBCE2DC01DA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638607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306B9-D9B3-4E68-B7EA-1CDBE1054B7A}"/>
              </a:ext>
            </a:extLst>
          </p:cNvPr>
          <p:cNvSpPr>
            <a:spLocks noGrp="1"/>
          </p:cNvSpPr>
          <p:nvPr>
            <p:ph type="dt" sz="half" idx="10"/>
          </p:nvPr>
        </p:nvSpPr>
        <p:spPr/>
        <p:txBody>
          <a:bodyPr/>
          <a:lstStyle/>
          <a:p>
            <a:fld id="{8491743F-CF39-42A9-B4BD-664045C41542}" type="datetimeFigureOut">
              <a:rPr lang="en-US" smtClean="0"/>
              <a:t>3/8/2019</a:t>
            </a:fld>
            <a:endParaRPr lang="en-US"/>
          </a:p>
        </p:txBody>
      </p:sp>
      <p:sp>
        <p:nvSpPr>
          <p:cNvPr id="3" name="Footer Placeholder 2">
            <a:extLst>
              <a:ext uri="{FF2B5EF4-FFF2-40B4-BE49-F238E27FC236}">
                <a16:creationId xmlns:a16="http://schemas.microsoft.com/office/drawing/2014/main" id="{162388EA-E5E5-4D38-9B93-A504DED55E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6EA909-E782-4E7A-962C-D4D862BCE342}"/>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20735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BDE0-2B75-4ACC-A63D-1D23F4BBEEE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E80B6D02-69C5-49F2-9F8B-51E292AF7DE0}"/>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485F2D-9F03-4EC1-8B6E-F1E9B1578B52}"/>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32E005C8-3E26-49E0-9963-2863A7511039}"/>
              </a:ext>
            </a:extLst>
          </p:cNvPr>
          <p:cNvSpPr>
            <a:spLocks noGrp="1"/>
          </p:cNvSpPr>
          <p:nvPr>
            <p:ph type="dt" sz="half" idx="10"/>
          </p:nvPr>
        </p:nvSpPr>
        <p:spPr/>
        <p:txBody>
          <a:bodyPr/>
          <a:lstStyle/>
          <a:p>
            <a:fld id="{8491743F-CF39-42A9-B4BD-664045C41542}" type="datetimeFigureOut">
              <a:rPr lang="en-US" smtClean="0"/>
              <a:t>3/8/2019</a:t>
            </a:fld>
            <a:endParaRPr lang="en-US"/>
          </a:p>
        </p:txBody>
      </p:sp>
      <p:sp>
        <p:nvSpPr>
          <p:cNvPr id="6" name="Footer Placeholder 5">
            <a:extLst>
              <a:ext uri="{FF2B5EF4-FFF2-40B4-BE49-F238E27FC236}">
                <a16:creationId xmlns:a16="http://schemas.microsoft.com/office/drawing/2014/main" id="{5DEE1A0E-0D27-4589-9D81-6A03542A5C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A93CB-5194-4C38-9918-462ACC0F5E7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9668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2722-1516-4EF7-BB75-5465D11881CF}"/>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6F0DE406-C589-46DC-9767-EFF8CCC55371}"/>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B8979ECA-292F-4A0E-A7A0-B0463E94FB90}"/>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BEBAEEE6-DE07-401A-A862-F66DE393BD25}"/>
              </a:ext>
            </a:extLst>
          </p:cNvPr>
          <p:cNvSpPr>
            <a:spLocks noGrp="1"/>
          </p:cNvSpPr>
          <p:nvPr>
            <p:ph type="dt" sz="half" idx="10"/>
          </p:nvPr>
        </p:nvSpPr>
        <p:spPr/>
        <p:txBody>
          <a:bodyPr/>
          <a:lstStyle/>
          <a:p>
            <a:fld id="{8491743F-CF39-42A9-B4BD-664045C41542}" type="datetimeFigureOut">
              <a:rPr lang="en-US" smtClean="0"/>
              <a:t>3/8/2019</a:t>
            </a:fld>
            <a:endParaRPr lang="en-US"/>
          </a:p>
        </p:txBody>
      </p:sp>
      <p:sp>
        <p:nvSpPr>
          <p:cNvPr id="6" name="Footer Placeholder 5">
            <a:extLst>
              <a:ext uri="{FF2B5EF4-FFF2-40B4-BE49-F238E27FC236}">
                <a16:creationId xmlns:a16="http://schemas.microsoft.com/office/drawing/2014/main" id="{A79CC7FB-A948-4961-8727-D58F6B4CA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2058C-2F3C-4EC9-B478-81F21C15444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02300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85B4D3-907A-4598-BB05-0E9F14BB3F7E}"/>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4DD5E9-9DB5-4CCD-AA3F-F2495AC98CA4}"/>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6ECA7-7422-4AE0-A45E-0848B2BAD59E}"/>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8491743F-CF39-42A9-B4BD-664045C41542}" type="datetimeFigureOut">
              <a:rPr lang="en-US" smtClean="0"/>
              <a:t>3/8/2019</a:t>
            </a:fld>
            <a:endParaRPr lang="en-US"/>
          </a:p>
        </p:txBody>
      </p:sp>
      <p:sp>
        <p:nvSpPr>
          <p:cNvPr id="5" name="Footer Placeholder 4">
            <a:extLst>
              <a:ext uri="{FF2B5EF4-FFF2-40B4-BE49-F238E27FC236}">
                <a16:creationId xmlns:a16="http://schemas.microsoft.com/office/drawing/2014/main" id="{BA4124CF-2825-4220-BD35-C4782F19D5F4}"/>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4972DB-74D8-49A3-B0B9-2DE874F1B807}"/>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670FFA68-48F5-45B4-8498-2163EA6D1D59}" type="slidenum">
              <a:rPr lang="en-US" smtClean="0"/>
              <a:t>‹#›</a:t>
            </a:fld>
            <a:endParaRPr lang="en-US"/>
          </a:p>
        </p:txBody>
      </p:sp>
    </p:spTree>
    <p:extLst>
      <p:ext uri="{BB962C8B-B14F-4D97-AF65-F5344CB8AC3E}">
        <p14:creationId xmlns:p14="http://schemas.microsoft.com/office/powerpoint/2010/main" val="23205448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C44B20-428E-4BFF-8C46-C9A59A12A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6637" y="28532520"/>
            <a:ext cx="8283463" cy="3475978"/>
          </a:xfrm>
          <a:prstGeom prst="rect">
            <a:avLst/>
          </a:prstGeom>
        </p:spPr>
      </p:pic>
      <p:pic>
        <p:nvPicPr>
          <p:cNvPr id="12" name="Picture 11">
            <a:extLst>
              <a:ext uri="{FF2B5EF4-FFF2-40B4-BE49-F238E27FC236}">
                <a16:creationId xmlns:a16="http://schemas.microsoft.com/office/drawing/2014/main" id="{659DE86B-96F6-4501-8E36-A7752F406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877" y="-84208"/>
            <a:ext cx="5499478" cy="5499478"/>
          </a:xfrm>
          <a:prstGeom prst="rect">
            <a:avLst/>
          </a:prstGeom>
        </p:spPr>
      </p:pic>
      <p:sp>
        <p:nvSpPr>
          <p:cNvPr id="13" name="TextBox 12">
            <a:extLst>
              <a:ext uri="{FF2B5EF4-FFF2-40B4-BE49-F238E27FC236}">
                <a16:creationId xmlns:a16="http://schemas.microsoft.com/office/drawing/2014/main" id="{C545D03D-D71D-43C6-B613-C18EA2313D36}"/>
              </a:ext>
            </a:extLst>
          </p:cNvPr>
          <p:cNvSpPr txBox="1"/>
          <p:nvPr/>
        </p:nvSpPr>
        <p:spPr>
          <a:xfrm>
            <a:off x="942879" y="5791487"/>
            <a:ext cx="12884730"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Abstract</a:t>
            </a:r>
            <a:endParaRPr lang="en-US" sz="1200" dirty="0">
              <a:solidFill>
                <a:srgbClr val="FFB302"/>
              </a:solidFill>
              <a:latin typeface="Arial Black" panose="020B0A04020102020204" pitchFamily="34" charset="0"/>
            </a:endParaRPr>
          </a:p>
        </p:txBody>
      </p:sp>
      <p:sp>
        <p:nvSpPr>
          <p:cNvPr id="2" name="TextBox 1">
            <a:extLst>
              <a:ext uri="{FF2B5EF4-FFF2-40B4-BE49-F238E27FC236}">
                <a16:creationId xmlns:a16="http://schemas.microsoft.com/office/drawing/2014/main" id="{42FB5F2D-0E41-47D2-AE11-5BE9DCB140B9}"/>
              </a:ext>
            </a:extLst>
          </p:cNvPr>
          <p:cNvSpPr txBox="1"/>
          <p:nvPr/>
        </p:nvSpPr>
        <p:spPr>
          <a:xfrm>
            <a:off x="942860" y="7183367"/>
            <a:ext cx="12884727" cy="3508653"/>
          </a:xfrm>
          <a:prstGeom prst="rect">
            <a:avLst/>
          </a:prstGeom>
          <a:noFill/>
          <a:ln w="127000">
            <a:solidFill>
              <a:srgbClr val="035489"/>
            </a:solidFill>
          </a:ln>
        </p:spPr>
        <p:txBody>
          <a:bodyPr wrap="square" lIns="274320" tIns="274320" rIns="274320" bIns="274320" rtlCol="0">
            <a:spAutoFit/>
          </a:bodyPr>
          <a:lstStyle/>
          <a:p>
            <a:r>
              <a:rPr lang="en-US" sz="3200" dirty="0"/>
              <a:t>The differentiation and identification of cancerous skin lesions is usually done through histopathology, a microscopic examination of the suspect tissue. What we wanted to achieve was an accurate model which can discern from seven different types of cancerous and non-cancerous skin lesions from an image of the skin lesion. We achieve this through the training of of convolutional neural networks.</a:t>
            </a:r>
          </a:p>
        </p:txBody>
      </p:sp>
      <p:sp>
        <p:nvSpPr>
          <p:cNvPr id="7" name="TextBox 6">
            <a:extLst>
              <a:ext uri="{FF2B5EF4-FFF2-40B4-BE49-F238E27FC236}">
                <a16:creationId xmlns:a16="http://schemas.microsoft.com/office/drawing/2014/main" id="{BE97386D-BFC6-493C-8067-F7E1D28AF9B3}"/>
              </a:ext>
            </a:extLst>
          </p:cNvPr>
          <p:cNvSpPr txBox="1"/>
          <p:nvPr/>
        </p:nvSpPr>
        <p:spPr>
          <a:xfrm>
            <a:off x="922694" y="11068237"/>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Introduction</a:t>
            </a:r>
            <a:endParaRPr lang="en-US" sz="1200" dirty="0">
              <a:solidFill>
                <a:srgbClr val="FFB302"/>
              </a:solidFill>
              <a:latin typeface="Arial Black" panose="020B0A04020102020204" pitchFamily="34" charset="0"/>
            </a:endParaRPr>
          </a:p>
        </p:txBody>
      </p:sp>
      <p:sp>
        <p:nvSpPr>
          <p:cNvPr id="8" name="TextBox 7">
            <a:extLst>
              <a:ext uri="{FF2B5EF4-FFF2-40B4-BE49-F238E27FC236}">
                <a16:creationId xmlns:a16="http://schemas.microsoft.com/office/drawing/2014/main" id="{671543A1-CD74-4328-8D6E-B6898BA4F252}"/>
              </a:ext>
            </a:extLst>
          </p:cNvPr>
          <p:cNvSpPr txBox="1"/>
          <p:nvPr/>
        </p:nvSpPr>
        <p:spPr>
          <a:xfrm>
            <a:off x="922694" y="12343892"/>
            <a:ext cx="12884727" cy="4985980"/>
          </a:xfrm>
          <a:prstGeom prst="rect">
            <a:avLst/>
          </a:prstGeom>
          <a:noFill/>
          <a:ln w="127000">
            <a:solidFill>
              <a:srgbClr val="035489"/>
            </a:solidFill>
          </a:ln>
        </p:spPr>
        <p:txBody>
          <a:bodyPr wrap="square" lIns="274320" tIns="274320" rIns="274320" bIns="274320" rtlCol="0">
            <a:spAutoFit/>
          </a:bodyPr>
          <a:lstStyle/>
          <a:p>
            <a:r>
              <a:rPr lang="en-US" sz="3200" dirty="0"/>
              <a:t>Skin cancer is one of the most common human cancers. They are usually diagnosed by initial clinical screening then followed by a confirmatory examination. By developing a model to automate some parts of the process, it can take some of the burden off from a medical professionals’ shoulders. In this dataset there were seven different types of skin lesions as depicted below. The different types of skin lesions in this dataset are either cancerous or pre-cancerous although some are just benign. The dataset from which we trained our model on contains 10,015 images, each of which represented one of seven different types of skin lesions. </a:t>
            </a:r>
          </a:p>
        </p:txBody>
      </p:sp>
      <p:sp>
        <p:nvSpPr>
          <p:cNvPr id="3" name="TextBox 2">
            <a:extLst>
              <a:ext uri="{FF2B5EF4-FFF2-40B4-BE49-F238E27FC236}">
                <a16:creationId xmlns:a16="http://schemas.microsoft.com/office/drawing/2014/main" id="{D186EED3-688E-4E63-836C-09F14F0D7D5F}"/>
              </a:ext>
            </a:extLst>
          </p:cNvPr>
          <p:cNvSpPr txBox="1"/>
          <p:nvPr/>
        </p:nvSpPr>
        <p:spPr>
          <a:xfrm>
            <a:off x="952943" y="18587640"/>
            <a:ext cx="6207128" cy="11849398"/>
          </a:xfrm>
          <a:prstGeom prst="rect">
            <a:avLst/>
          </a:prstGeom>
          <a:noFill/>
          <a:ln w="76200">
            <a:solidFill>
              <a:schemeClr val="tx1"/>
            </a:solidFill>
          </a:ln>
        </p:spPr>
        <p:txBody>
          <a:bodyPr wrap="square" rtlCol="0">
            <a:spAutoFit/>
          </a:bodyPr>
          <a:lstStyle/>
          <a:p>
            <a:pPr algn="ctr"/>
            <a:r>
              <a:rPr lang="en-US" sz="4400" b="1" u="sng" dirty="0"/>
              <a:t>The types of lesions</a:t>
            </a:r>
          </a:p>
          <a:p>
            <a:r>
              <a:rPr lang="en-US" sz="3000" b="1" dirty="0"/>
              <a:t>Melanocytic Nevi (</a:t>
            </a:r>
            <a:r>
              <a:rPr lang="en-US" sz="3000" b="1" dirty="0" err="1"/>
              <a:t>nv</a:t>
            </a:r>
            <a:r>
              <a:rPr lang="en-US" sz="3000" b="1" dirty="0"/>
              <a:t>)</a:t>
            </a:r>
            <a:r>
              <a:rPr lang="en-US" sz="3000" dirty="0"/>
              <a:t>- A usually noncancerous lesion of pigment producing skin cells commonly called birth marks or moles</a:t>
            </a:r>
          </a:p>
          <a:p>
            <a:r>
              <a:rPr lang="en-US" sz="3000" b="1" dirty="0"/>
              <a:t>Melanoma (</a:t>
            </a:r>
            <a:r>
              <a:rPr lang="en-US" sz="3000" b="1" dirty="0" err="1"/>
              <a:t>mel</a:t>
            </a:r>
            <a:r>
              <a:rPr lang="en-US" sz="3000" b="1" dirty="0"/>
              <a:t>)</a:t>
            </a:r>
            <a:r>
              <a:rPr lang="en-US" sz="3000" dirty="0"/>
              <a:t> - One of the most serious and deadly types of skin cancer</a:t>
            </a:r>
          </a:p>
          <a:p>
            <a:r>
              <a:rPr lang="en-US" sz="3000" b="1" dirty="0"/>
              <a:t>Benign Keratosis-like Lesions (</a:t>
            </a:r>
            <a:r>
              <a:rPr lang="en-US" sz="3000" b="1" dirty="0" err="1"/>
              <a:t>bkl</a:t>
            </a:r>
            <a:r>
              <a:rPr lang="en-US" sz="3000" b="1" dirty="0"/>
              <a:t>)</a:t>
            </a:r>
            <a:r>
              <a:rPr lang="en-US" sz="3000" dirty="0"/>
              <a:t> - A harmless growth on the skin</a:t>
            </a:r>
          </a:p>
          <a:p>
            <a:r>
              <a:rPr lang="en-US" sz="3000" b="1" dirty="0"/>
              <a:t>Basal Cell Carcinoma (bcc)</a:t>
            </a:r>
            <a:r>
              <a:rPr lang="en-US" sz="3000" dirty="0"/>
              <a:t> - A type of cancer that arises due to sun exposure, this type of cancer is not very deadly </a:t>
            </a:r>
          </a:p>
          <a:p>
            <a:r>
              <a:rPr lang="en-US" sz="3000" b="1" dirty="0"/>
              <a:t>Actinic Keratosis (</a:t>
            </a:r>
            <a:r>
              <a:rPr lang="en-US" sz="3000" b="1" dirty="0" err="1"/>
              <a:t>akiec</a:t>
            </a:r>
            <a:r>
              <a:rPr lang="en-US" sz="3000" b="1" dirty="0"/>
              <a:t>)</a:t>
            </a:r>
            <a:r>
              <a:rPr lang="en-US" sz="3000" dirty="0"/>
              <a:t> - A scaly growth caused by damage from exposure to the sun, the most common type of precancerous skin lesion</a:t>
            </a:r>
          </a:p>
          <a:p>
            <a:r>
              <a:rPr lang="en-US" sz="3000" b="1" dirty="0"/>
              <a:t>Vascular Lesions (</a:t>
            </a:r>
            <a:r>
              <a:rPr lang="en-US" sz="3000" b="1" dirty="0" err="1"/>
              <a:t>vasc</a:t>
            </a:r>
            <a:r>
              <a:rPr lang="en-US" sz="3000" b="1" dirty="0"/>
              <a:t>) </a:t>
            </a:r>
            <a:r>
              <a:rPr lang="en-US" sz="3000" dirty="0"/>
              <a:t>- Comprise of all skin diseases that originate from or affect blood, including malignant or benign tumors</a:t>
            </a:r>
          </a:p>
          <a:p>
            <a:r>
              <a:rPr lang="en-US" sz="3000" b="1" dirty="0"/>
              <a:t>Dermatofibroma (df) </a:t>
            </a:r>
            <a:r>
              <a:rPr lang="en-US" sz="3000" dirty="0"/>
              <a:t>- A benign growth of the skin</a:t>
            </a:r>
          </a:p>
        </p:txBody>
      </p:sp>
      <p:sp>
        <p:nvSpPr>
          <p:cNvPr id="17" name="TextBox 16">
            <a:extLst>
              <a:ext uri="{FF2B5EF4-FFF2-40B4-BE49-F238E27FC236}">
                <a16:creationId xmlns:a16="http://schemas.microsoft.com/office/drawing/2014/main" id="{248DEA6A-2477-44B8-BCA2-76D7D170C36E}"/>
              </a:ext>
            </a:extLst>
          </p:cNvPr>
          <p:cNvSpPr txBox="1"/>
          <p:nvPr/>
        </p:nvSpPr>
        <p:spPr>
          <a:xfrm>
            <a:off x="14410122" y="15420925"/>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Methodology</a:t>
            </a:r>
            <a:endParaRPr lang="en-US" sz="1200" dirty="0">
              <a:solidFill>
                <a:srgbClr val="FFB302"/>
              </a:solidFill>
              <a:latin typeface="Arial Black" panose="020B0A04020102020204" pitchFamily="34" charset="0"/>
            </a:endParaRPr>
          </a:p>
        </p:txBody>
      </p:sp>
      <p:sp>
        <p:nvSpPr>
          <p:cNvPr id="18" name="TextBox 17">
            <a:extLst>
              <a:ext uri="{FF2B5EF4-FFF2-40B4-BE49-F238E27FC236}">
                <a16:creationId xmlns:a16="http://schemas.microsoft.com/office/drawing/2014/main" id="{097EEA5D-8AAA-456C-B3C6-81FB42A49CA4}"/>
              </a:ext>
            </a:extLst>
          </p:cNvPr>
          <p:cNvSpPr txBox="1"/>
          <p:nvPr/>
        </p:nvSpPr>
        <p:spPr>
          <a:xfrm>
            <a:off x="29165374" y="7141750"/>
            <a:ext cx="12884726" cy="4001095"/>
          </a:xfrm>
          <a:prstGeom prst="rect">
            <a:avLst/>
          </a:prstGeom>
          <a:noFill/>
          <a:ln w="127000">
            <a:solidFill>
              <a:srgbClr val="035489"/>
            </a:solidFill>
          </a:ln>
        </p:spPr>
        <p:txBody>
          <a:bodyPr wrap="square" lIns="274320" tIns="274320" rIns="274320" bIns="274320" rtlCol="0">
            <a:spAutoFit/>
          </a:bodyPr>
          <a:lstStyle/>
          <a:p>
            <a:r>
              <a:rPr lang="en-US" sz="3200" dirty="0"/>
              <a:t>Our model was able to achieve an accuracy of </a:t>
            </a:r>
            <a:r>
              <a:rPr lang="en-US" sz="3200" b="1" dirty="0"/>
              <a:t>75.35%</a:t>
            </a:r>
            <a:r>
              <a:rPr lang="en-US" sz="3200" dirty="0"/>
              <a:t> on data it has never seen before. Looking at the confusion matrices we can see that our model very rarely predicts that a skin lesion is a Dermatofibroma as there is so little data on it. Although our confusion matrices indicate good results it is apparent that our model tended to mislabel Melanomas as Melanocytic</a:t>
            </a:r>
            <a:r>
              <a:rPr lang="en-US" sz="3200" b="1" dirty="0"/>
              <a:t> </a:t>
            </a:r>
            <a:r>
              <a:rPr lang="en-US" sz="3200" dirty="0"/>
              <a:t>Nevi</a:t>
            </a:r>
            <a:r>
              <a:rPr lang="en-US" sz="3200" b="1" dirty="0"/>
              <a:t> </a:t>
            </a:r>
            <a:r>
              <a:rPr lang="en-US" sz="3200" dirty="0"/>
              <a:t>which is not a desired outcome as Melanomas are cancerous while Melanocytic Nevi are not.</a:t>
            </a:r>
          </a:p>
        </p:txBody>
      </p:sp>
      <p:pic>
        <p:nvPicPr>
          <p:cNvPr id="6" name="Graphic 5">
            <a:extLst>
              <a:ext uri="{FF2B5EF4-FFF2-40B4-BE49-F238E27FC236}">
                <a16:creationId xmlns:a16="http://schemas.microsoft.com/office/drawing/2014/main" id="{50060168-EC73-4B8B-BF85-DA35821BD67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0764" t="10537" r="8854" b="12122"/>
          <a:stretch/>
        </p:blipFill>
        <p:spPr>
          <a:xfrm>
            <a:off x="7385221" y="17942569"/>
            <a:ext cx="6637265" cy="13139541"/>
          </a:xfrm>
          <a:prstGeom prst="rect">
            <a:avLst/>
          </a:prstGeom>
        </p:spPr>
      </p:pic>
      <p:pic>
        <p:nvPicPr>
          <p:cNvPr id="11" name="Graphic 10">
            <a:extLst>
              <a:ext uri="{FF2B5EF4-FFF2-40B4-BE49-F238E27FC236}">
                <a16:creationId xmlns:a16="http://schemas.microsoft.com/office/drawing/2014/main" id="{039ACFA8-1ECE-4774-B547-120834AE3B7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637" t="6666" r="9125" b="3641"/>
          <a:stretch/>
        </p:blipFill>
        <p:spPr>
          <a:xfrm>
            <a:off x="27382352" y="11576068"/>
            <a:ext cx="15791694" cy="5672174"/>
          </a:xfrm>
          <a:prstGeom prst="rect">
            <a:avLst/>
          </a:prstGeom>
        </p:spPr>
      </p:pic>
      <p:sp>
        <p:nvSpPr>
          <p:cNvPr id="37" name="TextBox 36">
            <a:extLst>
              <a:ext uri="{FF2B5EF4-FFF2-40B4-BE49-F238E27FC236}">
                <a16:creationId xmlns:a16="http://schemas.microsoft.com/office/drawing/2014/main" id="{8F4069A3-8358-4800-8CBC-3CD94793DE33}"/>
              </a:ext>
            </a:extLst>
          </p:cNvPr>
          <p:cNvSpPr txBox="1"/>
          <p:nvPr/>
        </p:nvSpPr>
        <p:spPr>
          <a:xfrm>
            <a:off x="29165374" y="5791486"/>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Results</a:t>
            </a:r>
            <a:endParaRPr lang="en-US" sz="1200" dirty="0">
              <a:solidFill>
                <a:srgbClr val="FFB302"/>
              </a:solidFill>
              <a:latin typeface="Arial Black" panose="020B0A04020102020204" pitchFamily="34" charset="0"/>
            </a:endParaRPr>
          </a:p>
        </p:txBody>
      </p:sp>
      <p:sp>
        <p:nvSpPr>
          <p:cNvPr id="38" name="TextBox 37">
            <a:extLst>
              <a:ext uri="{FF2B5EF4-FFF2-40B4-BE49-F238E27FC236}">
                <a16:creationId xmlns:a16="http://schemas.microsoft.com/office/drawing/2014/main" id="{A0327704-4D7B-4A56-A74E-ADBA12494A68}"/>
              </a:ext>
            </a:extLst>
          </p:cNvPr>
          <p:cNvSpPr txBox="1"/>
          <p:nvPr/>
        </p:nvSpPr>
        <p:spPr>
          <a:xfrm>
            <a:off x="14410122" y="16681225"/>
            <a:ext cx="12884726" cy="15327273"/>
          </a:xfrm>
          <a:prstGeom prst="rect">
            <a:avLst/>
          </a:prstGeom>
          <a:noFill/>
          <a:ln w="127000">
            <a:solidFill>
              <a:srgbClr val="035489"/>
            </a:solidFill>
          </a:ln>
        </p:spPr>
        <p:txBody>
          <a:bodyPr wrap="square" lIns="274320" tIns="274320" rIns="274320" bIns="274320" rtlCol="0">
            <a:spAutoFit/>
          </a:bodyPr>
          <a:lstStyle/>
          <a:p>
            <a:pPr algn="ctr"/>
            <a:r>
              <a:rPr lang="en-US" sz="3200" b="1" u="sng" dirty="0"/>
              <a:t>Cleaning the Data</a:t>
            </a:r>
          </a:p>
          <a:p>
            <a:r>
              <a:rPr lang="en-US" sz="3200" dirty="0"/>
              <a:t>This dataset contains meta information about the images which included: age, sex, localization of the lesion, and the method of determination of the type of lesion. The images in this dataset were 600 pixels by 450 pixels, which needed to be compressed to a size of 120 pixels by 90 pixels. The data was quite clean when we unpacked it, there were few missing fields and unknown data. The missing fields in the age category were replaced by the mean of all the ages, and the unknown fields in the gender field were replaced by a random (50/50) assignment of Male and Female. </a:t>
            </a:r>
          </a:p>
          <a:p>
            <a:pPr algn="ctr"/>
            <a:r>
              <a:rPr lang="en-US" sz="3200" b="1" u="sng" dirty="0"/>
              <a:t>Building the Model</a:t>
            </a:r>
          </a:p>
          <a:p>
            <a:r>
              <a:rPr lang="en-US" sz="3200" dirty="0"/>
              <a:t>Our model was built using Keras with the TensorFlow backend, it contains 9 layers. We will be using a 3 modules stacked right on top of each other, each module contains a convolutional layer and a max pooling layer. Our convolutions operate on 3x3 window, with </a:t>
            </a:r>
            <a:r>
              <a:rPr lang="en-US" sz="3200" dirty="0" err="1"/>
              <a:t>ReLu</a:t>
            </a:r>
            <a:r>
              <a:rPr lang="en-US" sz="3200" dirty="0"/>
              <a:t> activations and our max pooling layers operate on 2x2 windows. The first convolutional layer produce 64 filters, the second one produce 128, and the third and final one will also produce 128 filters. At the end of the 3 convolutional layers we had a dropout layer which dropped 10% of the nodes and weights. We then take that output and flatten it into a 1-D tensor then add a fully-connected Dense layer with 128 nodes at the end, and then added another dropout layer which dropped 30% of the nodes and weights. Finally the last layer was a fully-connected with 7 outputs with a SoftMax activation function. To prevent overfitting we preprocessed the images in Keras so that they would be randomly rotated, horizontally flipped or zoomed into.</a:t>
            </a:r>
          </a:p>
          <a:p>
            <a:pPr algn="ctr"/>
            <a:r>
              <a:rPr lang="en-US" sz="3200" b="1" u="sng" dirty="0"/>
              <a:t>Training the Model</a:t>
            </a:r>
          </a:p>
          <a:p>
            <a:r>
              <a:rPr lang="en-US" sz="3200" dirty="0"/>
              <a:t>The model was trained using 6000 images in the training set and 1500 images in the validation set. The rest of the images were then separated and used for the testing set. We trained the model for 25 epochs, with each epoch being  60 steps, with batches of 100 images.</a:t>
            </a:r>
          </a:p>
        </p:txBody>
      </p:sp>
      <p:pic>
        <p:nvPicPr>
          <p:cNvPr id="42" name="Graphic 41">
            <a:extLst>
              <a:ext uri="{FF2B5EF4-FFF2-40B4-BE49-F238E27FC236}">
                <a16:creationId xmlns:a16="http://schemas.microsoft.com/office/drawing/2014/main" id="{144A2686-0075-4641-A22A-41D7B0569C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725827" y="5764513"/>
            <a:ext cx="5419725" cy="9429750"/>
          </a:xfrm>
          <a:prstGeom prst="rect">
            <a:avLst/>
          </a:prstGeom>
        </p:spPr>
      </p:pic>
      <p:pic>
        <p:nvPicPr>
          <p:cNvPr id="44" name="Graphic 43">
            <a:extLst>
              <a:ext uri="{FF2B5EF4-FFF2-40B4-BE49-F238E27FC236}">
                <a16:creationId xmlns:a16="http://schemas.microsoft.com/office/drawing/2014/main" id="{5B12A2AE-2909-4739-BDDC-49BB7DEEC8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063958" y="5877844"/>
            <a:ext cx="5438775" cy="9429750"/>
          </a:xfrm>
          <a:prstGeom prst="rect">
            <a:avLst/>
          </a:prstGeom>
        </p:spPr>
      </p:pic>
      <p:grpSp>
        <p:nvGrpSpPr>
          <p:cNvPr id="55" name="Group 54">
            <a:extLst>
              <a:ext uri="{FF2B5EF4-FFF2-40B4-BE49-F238E27FC236}">
                <a16:creationId xmlns:a16="http://schemas.microsoft.com/office/drawing/2014/main" id="{AC119A50-F9BD-4EFF-8BD6-707FC4A70EBD}"/>
              </a:ext>
            </a:extLst>
          </p:cNvPr>
          <p:cNvGrpSpPr/>
          <p:nvPr/>
        </p:nvGrpSpPr>
        <p:grpSpPr>
          <a:xfrm>
            <a:off x="27409639" y="17575558"/>
            <a:ext cx="15764407" cy="6098181"/>
            <a:chOff x="27409639" y="17942568"/>
            <a:chExt cx="15764407" cy="6098181"/>
          </a:xfrm>
        </p:grpSpPr>
        <p:pic>
          <p:nvPicPr>
            <p:cNvPr id="49" name="Graphic 48">
              <a:extLst>
                <a:ext uri="{FF2B5EF4-FFF2-40B4-BE49-F238E27FC236}">
                  <a16:creationId xmlns:a16="http://schemas.microsoft.com/office/drawing/2014/main" id="{657ADDDF-091B-4C69-AACD-A53A9CB87F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409639" y="17942568"/>
              <a:ext cx="7868560" cy="6098181"/>
            </a:xfrm>
            <a:prstGeom prst="rect">
              <a:avLst/>
            </a:prstGeom>
          </p:spPr>
        </p:pic>
        <p:pic>
          <p:nvPicPr>
            <p:cNvPr id="51" name="Graphic 50">
              <a:extLst>
                <a:ext uri="{FF2B5EF4-FFF2-40B4-BE49-F238E27FC236}">
                  <a16:creationId xmlns:a16="http://schemas.microsoft.com/office/drawing/2014/main" id="{BF1B5FFD-8E3A-448B-BE20-688AD9D8BE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39903" y="17942568"/>
              <a:ext cx="7734143" cy="6098181"/>
            </a:xfrm>
            <a:prstGeom prst="rect">
              <a:avLst/>
            </a:prstGeom>
          </p:spPr>
        </p:pic>
      </p:grpSp>
      <p:sp>
        <p:nvSpPr>
          <p:cNvPr id="53" name="TextBox 52">
            <a:extLst>
              <a:ext uri="{FF2B5EF4-FFF2-40B4-BE49-F238E27FC236}">
                <a16:creationId xmlns:a16="http://schemas.microsoft.com/office/drawing/2014/main" id="{2A6C0C15-F245-4042-AA33-6CCAE511CEFB}"/>
              </a:ext>
            </a:extLst>
          </p:cNvPr>
          <p:cNvSpPr txBox="1"/>
          <p:nvPr/>
        </p:nvSpPr>
        <p:spPr>
          <a:xfrm>
            <a:off x="29165374" y="24156753"/>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References</a:t>
            </a:r>
            <a:endParaRPr lang="en-US" sz="1200" dirty="0">
              <a:solidFill>
                <a:srgbClr val="FFB302"/>
              </a:solidFill>
              <a:latin typeface="Arial Black" panose="020B0A04020102020204" pitchFamily="34" charset="0"/>
            </a:endParaRPr>
          </a:p>
        </p:txBody>
      </p:sp>
      <p:sp>
        <p:nvSpPr>
          <p:cNvPr id="54" name="TextBox 53">
            <a:extLst>
              <a:ext uri="{FF2B5EF4-FFF2-40B4-BE49-F238E27FC236}">
                <a16:creationId xmlns:a16="http://schemas.microsoft.com/office/drawing/2014/main" id="{E9D9B3F7-18D1-446F-AD09-E089910949CA}"/>
              </a:ext>
            </a:extLst>
          </p:cNvPr>
          <p:cNvSpPr txBox="1"/>
          <p:nvPr/>
        </p:nvSpPr>
        <p:spPr>
          <a:xfrm>
            <a:off x="29165374" y="25414175"/>
            <a:ext cx="12884726" cy="2523768"/>
          </a:xfrm>
          <a:prstGeom prst="rect">
            <a:avLst/>
          </a:prstGeom>
          <a:noFill/>
          <a:ln w="127000">
            <a:solidFill>
              <a:srgbClr val="035489"/>
            </a:solidFill>
          </a:ln>
        </p:spPr>
        <p:txBody>
          <a:bodyPr wrap="square" lIns="274320" tIns="274320" rIns="274320" bIns="274320" rtlCol="0">
            <a:spAutoFit/>
          </a:bodyPr>
          <a:lstStyle/>
          <a:p>
            <a:r>
              <a:rPr lang="en-US" sz="3200" b="1" dirty="0"/>
              <a:t>Dataset</a:t>
            </a:r>
            <a:r>
              <a:rPr lang="en-US" sz="3200" dirty="0"/>
              <a:t>: </a:t>
            </a:r>
          </a:p>
          <a:p>
            <a:r>
              <a:rPr lang="en-US" sz="3200" dirty="0" err="1"/>
              <a:t>Tschandl</a:t>
            </a:r>
            <a:r>
              <a:rPr lang="en-US" sz="3200" dirty="0"/>
              <a:t>, Philipp, 2018, "The HAM10000 dataset, a large collection of multi-source </a:t>
            </a:r>
            <a:r>
              <a:rPr lang="en-US" sz="3200" dirty="0" err="1"/>
              <a:t>dermatoscopic</a:t>
            </a:r>
            <a:r>
              <a:rPr lang="en-US" sz="3200" dirty="0"/>
              <a:t> images of common pigmented skin lesions", https://doi.org/10.7910/DVN/DBW86T, Harvard </a:t>
            </a:r>
            <a:r>
              <a:rPr lang="en-US" sz="3200" dirty="0" err="1"/>
              <a:t>Dataverse</a:t>
            </a:r>
            <a:endParaRPr lang="en-US" sz="3200" dirty="0"/>
          </a:p>
        </p:txBody>
      </p:sp>
      <p:sp>
        <p:nvSpPr>
          <p:cNvPr id="5" name="Title 4">
            <a:extLst>
              <a:ext uri="{FF2B5EF4-FFF2-40B4-BE49-F238E27FC236}">
                <a16:creationId xmlns:a16="http://schemas.microsoft.com/office/drawing/2014/main" id="{6F93DF9C-F250-484C-AF7D-E288980682C6}"/>
              </a:ext>
            </a:extLst>
          </p:cNvPr>
          <p:cNvSpPr>
            <a:spLocks noGrp="1"/>
          </p:cNvSpPr>
          <p:nvPr>
            <p:ph type="ctrTitle"/>
          </p:nvPr>
        </p:nvSpPr>
        <p:spPr>
          <a:xfrm>
            <a:off x="0" y="-8008"/>
            <a:ext cx="43891200" cy="5347078"/>
          </a:xfrm>
          <a:solidFill>
            <a:srgbClr val="035489">
              <a:alpha val="23922"/>
            </a:srgbClr>
          </a:solidFill>
        </p:spPr>
        <p:txBody>
          <a:bodyPr>
            <a:normAutofit/>
          </a:bodyPr>
          <a:lstStyle/>
          <a:p>
            <a:r>
              <a:rPr lang="en-US" sz="20000" b="1" dirty="0">
                <a:latin typeface="Arial" panose="020B0604020202020204" pitchFamily="34" charset="0"/>
                <a:ea typeface="Tahoma" panose="020B0604030504040204" pitchFamily="34" charset="0"/>
                <a:cs typeface="Arial" panose="020B0604020202020204" pitchFamily="34" charset="0"/>
              </a:rPr>
              <a:t>Skin Cancer Detection</a:t>
            </a:r>
            <a:br>
              <a:rPr lang="en-US" sz="20000" b="1"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Kenny </a:t>
            </a:r>
            <a:r>
              <a:rPr lang="en-US" sz="4900" dirty="0" err="1">
                <a:latin typeface="Arial" panose="020B0604020202020204" pitchFamily="34" charset="0"/>
                <a:ea typeface="Tahoma" panose="020B0604030504040204" pitchFamily="34" charset="0"/>
                <a:cs typeface="Arial" panose="020B0604020202020204" pitchFamily="34" charset="0"/>
              </a:rPr>
              <a:t>Luu</a:t>
            </a:r>
            <a:r>
              <a:rPr lang="en-US" sz="4900" dirty="0">
                <a:latin typeface="Arial" panose="020B0604020202020204" pitchFamily="34" charset="0"/>
                <a:ea typeface="Tahoma" panose="020B0604030504040204" pitchFamily="34" charset="0"/>
                <a:cs typeface="Arial" panose="020B0604020202020204" pitchFamily="34" charset="0"/>
              </a:rPr>
              <a:t> – kepluu@ucsc.edu</a:t>
            </a:r>
            <a:br>
              <a:rPr lang="en-US" sz="4900"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Sinclair Liang – wliang13@ucsc.edu</a:t>
            </a:r>
          </a:p>
        </p:txBody>
      </p:sp>
    </p:spTree>
    <p:extLst>
      <p:ext uri="{BB962C8B-B14F-4D97-AF65-F5344CB8AC3E}">
        <p14:creationId xmlns:p14="http://schemas.microsoft.com/office/powerpoint/2010/main" val="1080185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1102</TotalTime>
  <Words>711</Words>
  <Application>Microsoft Office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Calibri</vt:lpstr>
      <vt:lpstr>Calibri Light</vt:lpstr>
      <vt:lpstr>Office Theme</vt:lpstr>
      <vt:lpstr>Skin Cancer Detection Kenny Luu – kepluu@ucsc.edu Sinclair Liang – wliang13@ucsc.edu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Kenny Luu Sinclair Liang</dc:title>
  <dc:creator>Kenny</dc:creator>
  <cp:lastModifiedBy>Kenny</cp:lastModifiedBy>
  <cp:revision>45</cp:revision>
  <dcterms:created xsi:type="dcterms:W3CDTF">2019-03-06T07:50:37Z</dcterms:created>
  <dcterms:modified xsi:type="dcterms:W3CDTF">2019-03-08T14:38:41Z</dcterms:modified>
</cp:coreProperties>
</file>